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8/21/2021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CLIL</a:t>
            </a:r>
            <a:br>
              <a:rPr lang="it-IT" dirty="0"/>
            </a:br>
            <a:r>
              <a:rPr lang="it-IT" dirty="0"/>
              <a:t>CLASSE VA PRIMARIA RASSINA</a:t>
            </a:r>
            <a:br>
              <a:rPr lang="it-IT" dirty="0"/>
            </a:br>
            <a:r>
              <a:rPr lang="it-IT" dirty="0" err="1"/>
              <a:t>A.S</a:t>
            </a:r>
            <a:r>
              <a:rPr lang="it-IT" dirty="0"/>
              <a:t> 2020/2021</a:t>
            </a:r>
          </a:p>
        </p:txBody>
      </p:sp>
      <p:pic>
        <p:nvPicPr>
          <p:cNvPr id="7" name="Segnaposto immagine 6" descr="Immagine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07" r="8807"/>
          <a:stretch>
            <a:fillRect/>
          </a:stretch>
        </p:blipFill>
        <p:spPr/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251520" y="1728216"/>
            <a:ext cx="2304256" cy="4572000"/>
          </a:xfrm>
        </p:spPr>
        <p:txBody>
          <a:bodyPr/>
          <a:lstStyle/>
          <a:p>
            <a:pPr algn="ctr"/>
            <a:r>
              <a:rPr lang="it-IT" dirty="0" err="1">
                <a:latin typeface="Verdana" pitchFamily="34" charset="0"/>
              </a:rPr>
              <a:t>Ins</a:t>
            </a:r>
            <a:r>
              <a:rPr lang="it-IT" dirty="0">
                <a:latin typeface="Verdana" pitchFamily="34" charset="0"/>
              </a:rPr>
              <a:t>.   </a:t>
            </a:r>
            <a:r>
              <a:rPr lang="it-IT" dirty="0" err="1">
                <a:latin typeface="Verdana" pitchFamily="34" charset="0"/>
              </a:rPr>
              <a:t>Fabbrini</a:t>
            </a:r>
            <a:r>
              <a:rPr lang="it-IT" dirty="0">
                <a:latin typeface="Verdana" pitchFamily="34" charset="0"/>
              </a:rPr>
              <a:t> Antonella</a:t>
            </a:r>
          </a:p>
          <a:p>
            <a:pPr algn="ctr"/>
            <a:r>
              <a:rPr lang="it-IT" dirty="0" err="1">
                <a:latin typeface="Verdana" pitchFamily="34" charset="0"/>
              </a:rPr>
              <a:t>Ins</a:t>
            </a:r>
            <a:r>
              <a:rPr lang="it-IT" dirty="0">
                <a:latin typeface="Verdana" pitchFamily="34" charset="0"/>
              </a:rPr>
              <a:t>. </a:t>
            </a:r>
            <a:r>
              <a:rPr lang="it-IT" dirty="0" err="1">
                <a:latin typeface="Verdana" pitchFamily="34" charset="0"/>
              </a:rPr>
              <a:t>Mazzoni</a:t>
            </a:r>
            <a:r>
              <a:rPr lang="it-IT" dirty="0">
                <a:latin typeface="Verdana" pitchFamily="34" charset="0"/>
              </a:rPr>
              <a:t> Monica</a:t>
            </a:r>
          </a:p>
          <a:p>
            <a:pPr algn="ctr"/>
            <a:r>
              <a:rPr lang="it-IT" dirty="0" err="1">
                <a:latin typeface="Verdana" pitchFamily="34" charset="0"/>
              </a:rPr>
              <a:t>Ins</a:t>
            </a:r>
            <a:r>
              <a:rPr lang="it-IT" dirty="0">
                <a:latin typeface="Verdana" pitchFamily="34" charset="0"/>
              </a:rPr>
              <a:t>. Palladino Valentina</a:t>
            </a:r>
          </a:p>
          <a:p>
            <a:pPr algn="ctr"/>
            <a:r>
              <a:rPr lang="it-IT" dirty="0" err="1">
                <a:latin typeface="Verdana" pitchFamily="34" charset="0"/>
              </a:rPr>
              <a:t>Ins</a:t>
            </a:r>
            <a:r>
              <a:rPr lang="it-IT" dirty="0">
                <a:latin typeface="Verdana" pitchFamily="34" charset="0"/>
              </a:rPr>
              <a:t>. </a:t>
            </a:r>
            <a:r>
              <a:rPr lang="it-IT" dirty="0" err="1">
                <a:latin typeface="Verdana" pitchFamily="34" charset="0"/>
              </a:rPr>
              <a:t>Marchetti</a:t>
            </a:r>
            <a:r>
              <a:rPr lang="it-IT" dirty="0">
                <a:latin typeface="Verdana" pitchFamily="34" charset="0"/>
              </a:rPr>
              <a:t> Sabrina</a:t>
            </a:r>
          </a:p>
          <a:p>
            <a:pPr algn="ctr"/>
            <a:r>
              <a:rPr lang="it-IT" dirty="0" err="1">
                <a:latin typeface="Verdana" pitchFamily="34" charset="0"/>
              </a:rPr>
              <a:t>Ins</a:t>
            </a:r>
            <a:r>
              <a:rPr lang="it-IT" dirty="0">
                <a:latin typeface="Verdana" pitchFamily="34" charset="0"/>
              </a:rPr>
              <a:t>. </a:t>
            </a:r>
            <a:r>
              <a:rPr lang="it-IT" dirty="0" err="1">
                <a:latin typeface="Verdana" pitchFamily="34" charset="0"/>
              </a:rPr>
              <a:t>Vangelisti</a:t>
            </a:r>
            <a:r>
              <a:rPr lang="it-IT" dirty="0">
                <a:latin typeface="Verdana" pitchFamily="34" charset="0"/>
              </a:rPr>
              <a:t> Laura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9" name="Picture 2" descr="C:\Users\Monica\Desktop\IMG_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8913"/>
            <a:ext cx="4824214" cy="3024187"/>
          </a:xfrm>
          <a:prstGeom prst="rect">
            <a:avLst/>
          </a:prstGeom>
          <a:noFill/>
          <a:ln>
            <a:solidFill>
              <a:srgbClr val="00B050">
                <a:alpha val="85097"/>
              </a:srgbClr>
            </a:solidFill>
          </a:ln>
        </p:spPr>
      </p:pic>
      <p:pic>
        <p:nvPicPr>
          <p:cNvPr id="10" name="Picture 4" descr="C:\Users\Monica\Desktop\IMG_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9" y="908720"/>
            <a:ext cx="3888431" cy="2915980"/>
          </a:xfrm>
          <a:prstGeom prst="rect">
            <a:avLst/>
          </a:prstGeom>
          <a:noFill/>
          <a:ln w="9525">
            <a:solidFill>
              <a:srgbClr val="00B050">
                <a:alpha val="85097"/>
              </a:srgbClr>
            </a:solidFill>
            <a:miter lim="800000"/>
            <a:headEnd/>
            <a:tailEnd/>
          </a:ln>
        </p:spPr>
      </p:pic>
      <p:pic>
        <p:nvPicPr>
          <p:cNvPr id="11" name="Picture 3" descr="C:\Users\Monica\Desktop\IMG_0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338637" cy="3346450"/>
          </a:xfrm>
          <a:prstGeom prst="rect">
            <a:avLst/>
          </a:prstGeom>
          <a:noFill/>
          <a:ln w="9525">
            <a:solidFill>
              <a:srgbClr val="00B050">
                <a:alpha val="85097"/>
              </a:srgbClr>
            </a:solidFill>
            <a:miter lim="800000"/>
            <a:headEnd/>
            <a:tailEnd/>
          </a:ln>
        </p:spPr>
      </p:pic>
      <p:pic>
        <p:nvPicPr>
          <p:cNvPr id="12" name="Picture 5" descr="C:\Users\Monica\Desktop\IMG_0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5024"/>
            <a:ext cx="4389437" cy="3089275"/>
          </a:xfrm>
          <a:prstGeom prst="rect">
            <a:avLst/>
          </a:prstGeom>
          <a:noFill/>
          <a:ln w="9525">
            <a:solidFill>
              <a:srgbClr val="00B050">
                <a:alpha val="85097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6" name="Picture 2" descr="C:\Users\Monica\Desktop\IMG_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5673725" cy="4114800"/>
          </a:xfrm>
          <a:prstGeom prst="rect">
            <a:avLst/>
          </a:prstGeom>
          <a:noFill/>
          <a:ln>
            <a:solidFill>
              <a:srgbClr val="00B050">
                <a:alpha val="85097"/>
              </a:srgbClr>
            </a:solidFill>
          </a:ln>
        </p:spPr>
      </p:pic>
      <p:pic>
        <p:nvPicPr>
          <p:cNvPr id="1026" name="Picture 2" descr="C:\Users\Monica\Desktop\IMG_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6011" y="1628800"/>
            <a:ext cx="3967989" cy="2975992"/>
          </a:xfrm>
          <a:prstGeom prst="rect">
            <a:avLst/>
          </a:prstGeom>
          <a:noFill/>
          <a:ln>
            <a:solidFill>
              <a:srgbClr val="00B050">
                <a:alpha val="85000"/>
              </a:srgbClr>
            </a:solidFill>
          </a:ln>
        </p:spPr>
      </p:pic>
      <p:pic>
        <p:nvPicPr>
          <p:cNvPr id="1027" name="Picture 3" descr="C:\Users\Monica\Desktop\IMG_1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887670"/>
            <a:ext cx="3960440" cy="2970330"/>
          </a:xfrm>
          <a:prstGeom prst="rect">
            <a:avLst/>
          </a:prstGeom>
          <a:noFill/>
          <a:ln>
            <a:solidFill>
              <a:srgbClr val="00B050">
                <a:alpha val="85000"/>
              </a:srgb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5" name="Picture 2" descr="C:\Users\Monica\Desktop\IMG_0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04664"/>
            <a:ext cx="6964967" cy="5184874"/>
          </a:xfrm>
          <a:prstGeom prst="rect">
            <a:avLst/>
          </a:prstGeom>
          <a:noFill/>
          <a:ln>
            <a:solidFill>
              <a:srgbClr val="00CC66">
                <a:alpha val="85097"/>
              </a:srgbClr>
            </a:solidFill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BA13D9DC-40EF-40B1-8BF6-FB23519F57A4}"/>
              </a:ext>
            </a:extLst>
          </p:cNvPr>
          <p:cNvSpPr/>
          <p:nvPr/>
        </p:nvSpPr>
        <p:spPr>
          <a:xfrm>
            <a:off x="5448743" y="1863512"/>
            <a:ext cx="57368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0008DC8-121F-4CCD-B75B-94B62C72812A}"/>
              </a:ext>
            </a:extLst>
          </p:cNvPr>
          <p:cNvSpPr/>
          <p:nvPr/>
        </p:nvSpPr>
        <p:spPr>
          <a:xfrm>
            <a:off x="3263210" y="194287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A96FCE1-2D5F-4989-8359-113BE8AF79C6}"/>
              </a:ext>
            </a:extLst>
          </p:cNvPr>
          <p:cNvSpPr/>
          <p:nvPr/>
        </p:nvSpPr>
        <p:spPr>
          <a:xfrm>
            <a:off x="1979712" y="1863512"/>
            <a:ext cx="432048" cy="557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F7CF831-B1B5-4D9A-8C5F-4FBEEB115F10}"/>
              </a:ext>
            </a:extLst>
          </p:cNvPr>
          <p:cNvSpPr/>
          <p:nvPr/>
        </p:nvSpPr>
        <p:spPr>
          <a:xfrm>
            <a:off x="417984" y="19252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5" name="Picture 2" descr="C:\Users\Monica\Desktop\IMG_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404664"/>
            <a:ext cx="6336704" cy="4808368"/>
          </a:xfrm>
          <a:prstGeom prst="rect">
            <a:avLst/>
          </a:prstGeom>
          <a:noFill/>
          <a:ln>
            <a:solidFill>
              <a:srgbClr val="00CC66">
                <a:alpha val="85097"/>
              </a:srgb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4932040" y="6021288"/>
            <a:ext cx="379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rgbClr val="00B050"/>
              </a:solidFill>
              <a:latin typeface="Castellar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AD66DA3-BAA5-4FFB-9A64-199C2D9E12E9}"/>
              </a:ext>
            </a:extLst>
          </p:cNvPr>
          <p:cNvSpPr/>
          <p:nvPr/>
        </p:nvSpPr>
        <p:spPr>
          <a:xfrm>
            <a:off x="1187624" y="30689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275DB9-501C-4F39-8CD1-D4DA2641B32F}"/>
              </a:ext>
            </a:extLst>
          </p:cNvPr>
          <p:cNvSpPr/>
          <p:nvPr/>
        </p:nvSpPr>
        <p:spPr>
          <a:xfrm>
            <a:off x="1907704" y="2954838"/>
            <a:ext cx="576064" cy="51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23F2BB6-CF57-40E2-B078-F712FFF0C63E}"/>
              </a:ext>
            </a:extLst>
          </p:cNvPr>
          <p:cNvSpPr/>
          <p:nvPr/>
        </p:nvSpPr>
        <p:spPr>
          <a:xfrm>
            <a:off x="3544071" y="2693627"/>
            <a:ext cx="415279" cy="516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F6C25F8-24D4-4179-AE29-C7F39B2021E8}"/>
              </a:ext>
            </a:extLst>
          </p:cNvPr>
          <p:cNvSpPr/>
          <p:nvPr/>
        </p:nvSpPr>
        <p:spPr>
          <a:xfrm>
            <a:off x="2716561" y="2954838"/>
            <a:ext cx="415280" cy="474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5" name="Picture 2" descr="C:\Users\Monica\Desktop\IMG_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620688"/>
            <a:ext cx="6624736" cy="5174305"/>
          </a:xfrm>
          <a:prstGeom prst="rect">
            <a:avLst/>
          </a:prstGeom>
          <a:noFill/>
          <a:ln>
            <a:solidFill>
              <a:srgbClr val="00CC66">
                <a:alpha val="85097"/>
              </a:srgbClr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4932040" y="6021288"/>
            <a:ext cx="379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Castellar" pitchFamily="18" charset="0"/>
              </a:rPr>
              <a:t>Gregorio, Gabriele e  </a:t>
            </a:r>
            <a:r>
              <a:rPr lang="it-IT" b="1" dirty="0" err="1">
                <a:solidFill>
                  <a:srgbClr val="00B050"/>
                </a:solidFill>
                <a:latin typeface="Castellar" pitchFamily="18" charset="0"/>
              </a:rPr>
              <a:t>Gioele</a:t>
            </a:r>
            <a:endParaRPr lang="it-IT" b="1" dirty="0">
              <a:solidFill>
                <a:srgbClr val="00B050"/>
              </a:solidFill>
              <a:latin typeface="Castellar" pitchFamily="18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3B344F16-89C9-48C3-B858-F572554B6C5D}"/>
              </a:ext>
            </a:extLst>
          </p:cNvPr>
          <p:cNvSpPr/>
          <p:nvPr/>
        </p:nvSpPr>
        <p:spPr>
          <a:xfrm>
            <a:off x="1907704" y="256490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B4074B3-5099-4EE4-908E-E3A6BB7AEA78}"/>
              </a:ext>
            </a:extLst>
          </p:cNvPr>
          <p:cNvSpPr/>
          <p:nvPr/>
        </p:nvSpPr>
        <p:spPr>
          <a:xfrm>
            <a:off x="3203848" y="28889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D2C89BA-53E4-4CD4-9387-E94B14AC8695}"/>
              </a:ext>
            </a:extLst>
          </p:cNvPr>
          <p:cNvSpPr/>
          <p:nvPr/>
        </p:nvSpPr>
        <p:spPr>
          <a:xfrm>
            <a:off x="5220074" y="310496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7" name="Rettangolo 6"/>
          <p:cNvSpPr/>
          <p:nvPr/>
        </p:nvSpPr>
        <p:spPr>
          <a:xfrm>
            <a:off x="4932040" y="6021288"/>
            <a:ext cx="379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Castellar" pitchFamily="18" charset="0"/>
              </a:rPr>
              <a:t>KEVIN, TOMMASO S. DAME E  TOMMASO R. </a:t>
            </a:r>
          </a:p>
        </p:txBody>
      </p:sp>
      <p:pic>
        <p:nvPicPr>
          <p:cNvPr id="6" name="Picture 2" descr="C:\Users\Monica\Desktop\IMG_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620688"/>
            <a:ext cx="6746465" cy="4968280"/>
          </a:xfrm>
          <a:prstGeom prst="rect">
            <a:avLst/>
          </a:prstGeom>
          <a:noFill/>
          <a:ln>
            <a:solidFill>
              <a:srgbClr val="00CC66">
                <a:alpha val="85097"/>
              </a:srgbClr>
            </a:solidFill>
          </a:ln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8FF83DA-4084-403A-B04F-85D853A8C130}"/>
              </a:ext>
            </a:extLst>
          </p:cNvPr>
          <p:cNvSpPr/>
          <p:nvPr/>
        </p:nvSpPr>
        <p:spPr>
          <a:xfrm>
            <a:off x="899592" y="2924944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45A88A6-6838-4C03-86CF-4AE143855C4F}"/>
              </a:ext>
            </a:extLst>
          </p:cNvPr>
          <p:cNvSpPr/>
          <p:nvPr/>
        </p:nvSpPr>
        <p:spPr>
          <a:xfrm>
            <a:off x="1936040" y="2944075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2E4D3C5-7CE5-4A61-906F-94CB85D1AEDB}"/>
              </a:ext>
            </a:extLst>
          </p:cNvPr>
          <p:cNvSpPr/>
          <p:nvPr/>
        </p:nvSpPr>
        <p:spPr>
          <a:xfrm>
            <a:off x="3048688" y="2643503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B1B2007-BE33-426F-B701-5359D613B66C}"/>
              </a:ext>
            </a:extLst>
          </p:cNvPr>
          <p:cNvSpPr/>
          <p:nvPr/>
        </p:nvSpPr>
        <p:spPr>
          <a:xfrm>
            <a:off x="4133000" y="2612649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7" name="Rettangolo 6"/>
          <p:cNvSpPr/>
          <p:nvPr/>
        </p:nvSpPr>
        <p:spPr>
          <a:xfrm>
            <a:off x="4932040" y="6021288"/>
            <a:ext cx="379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Castellar" pitchFamily="18" charset="0"/>
              </a:rPr>
              <a:t>GABRIELE, KEVIN, TOMMASO R. E CESARE</a:t>
            </a:r>
          </a:p>
        </p:txBody>
      </p:sp>
      <p:pic>
        <p:nvPicPr>
          <p:cNvPr id="5" name="Picture 2" descr="C:\Users\Monica\Desktop\IMG_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404664"/>
            <a:ext cx="6624736" cy="4802721"/>
          </a:xfrm>
          <a:prstGeom prst="rect">
            <a:avLst/>
          </a:prstGeom>
          <a:noFill/>
          <a:ln>
            <a:solidFill>
              <a:srgbClr val="00CC66">
                <a:alpha val="85097"/>
              </a:srgbClr>
            </a:solidFill>
          </a:ln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7092DAAB-377F-4DB0-A1D5-2488949A16E6}"/>
              </a:ext>
            </a:extLst>
          </p:cNvPr>
          <p:cNvSpPr/>
          <p:nvPr/>
        </p:nvSpPr>
        <p:spPr>
          <a:xfrm>
            <a:off x="539552" y="270892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283A7F2-ED76-42DC-89FE-6D449B04C07B}"/>
              </a:ext>
            </a:extLst>
          </p:cNvPr>
          <p:cNvSpPr/>
          <p:nvPr/>
        </p:nvSpPr>
        <p:spPr>
          <a:xfrm>
            <a:off x="2483768" y="270892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8D05294-43F7-42C1-A05B-BE16701BA4D6}"/>
              </a:ext>
            </a:extLst>
          </p:cNvPr>
          <p:cNvSpPr/>
          <p:nvPr/>
        </p:nvSpPr>
        <p:spPr>
          <a:xfrm>
            <a:off x="3417709" y="248198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71C19E4-1C16-450F-AA42-ED9236D91393}"/>
              </a:ext>
            </a:extLst>
          </p:cNvPr>
          <p:cNvSpPr/>
          <p:nvPr/>
        </p:nvSpPr>
        <p:spPr>
          <a:xfrm>
            <a:off x="5220074" y="248198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8" name="Rettangolo 7"/>
          <p:cNvSpPr/>
          <p:nvPr/>
        </p:nvSpPr>
        <p:spPr>
          <a:xfrm>
            <a:off x="1043608" y="1916832"/>
            <a:ext cx="5814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000" b="1" dirty="0">
              <a:solidFill>
                <a:srgbClr val="00B050"/>
              </a:solidFill>
            </a:endParaRPr>
          </a:p>
          <a:p>
            <a:r>
              <a:rPr lang="it-IT" sz="4000" b="1" dirty="0">
                <a:solidFill>
                  <a:srgbClr val="00B050"/>
                </a:solidFill>
              </a:rPr>
              <a:t>REMEMBER..THE 3 R</a:t>
            </a:r>
          </a:p>
          <a:p>
            <a:pPr>
              <a:buFont typeface="Wingdings" pitchFamily="2" charset="2"/>
              <a:buChar char="q"/>
            </a:pPr>
            <a:r>
              <a:rPr lang="it-IT" sz="3200" dirty="0"/>
              <a:t>RECYCLE</a:t>
            </a:r>
          </a:p>
          <a:p>
            <a:pPr>
              <a:buFont typeface="Wingdings" pitchFamily="2" charset="2"/>
              <a:buChar char="q"/>
            </a:pPr>
            <a:r>
              <a:rPr lang="it-IT" sz="3200" dirty="0"/>
              <a:t>REUSE</a:t>
            </a:r>
          </a:p>
          <a:p>
            <a:pPr>
              <a:buFont typeface="Wingdings" pitchFamily="2" charset="2"/>
              <a:buChar char="q"/>
            </a:pPr>
            <a:r>
              <a:rPr lang="it-IT" sz="3200" dirty="0"/>
              <a:t>REDUCE  </a:t>
            </a:r>
          </a:p>
        </p:txBody>
      </p:sp>
      <p:pic>
        <p:nvPicPr>
          <p:cNvPr id="1027" name="Picture 3" descr="C:\Users\Monica\Desktop\ri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444963" cy="2964756"/>
          </a:xfrm>
          <a:prstGeom prst="rect">
            <a:avLst/>
          </a:prstGeom>
          <a:noFill/>
          <a:ln>
            <a:solidFill>
              <a:srgbClr val="00B050">
                <a:alpha val="75000"/>
              </a:srgb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3" name="Rettangolo 2"/>
          <p:cNvSpPr/>
          <p:nvPr/>
        </p:nvSpPr>
        <p:spPr>
          <a:xfrm>
            <a:off x="1475656" y="170080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    </a:t>
            </a:r>
            <a:r>
              <a:rPr lang="it-IT" sz="4000" b="1" dirty="0">
                <a:solidFill>
                  <a:srgbClr val="00B050"/>
                </a:solidFill>
                <a:latin typeface="Castellar" pitchFamily="18" charset="0"/>
              </a:rPr>
              <a:t>“SAVE THE PLANET” </a:t>
            </a:r>
            <a:endParaRPr lang="it-IT" sz="4000" b="1" dirty="0">
              <a:latin typeface="Castellar" pitchFamily="18" charset="0"/>
            </a:endParaRPr>
          </a:p>
        </p:txBody>
      </p:sp>
      <p:pic>
        <p:nvPicPr>
          <p:cNvPr id="5" name="Picture 3" descr="C:\Users\Monica\Desktop\giornata_della_terra_pixa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565400"/>
            <a:ext cx="7588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3" name="Rettangolo 2"/>
          <p:cNvSpPr/>
          <p:nvPr/>
        </p:nvSpPr>
        <p:spPr>
          <a:xfrm>
            <a:off x="1115616" y="1628800"/>
            <a:ext cx="70567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u="sng" dirty="0"/>
              <a:t>DISCIPLINE COINVOLTE:</a:t>
            </a:r>
            <a:r>
              <a:rPr lang="it-IT" sz="2000" i="1" u="sng" dirty="0"/>
              <a:t> </a:t>
            </a:r>
            <a:r>
              <a:rPr lang="it-IT" sz="2000" i="1" dirty="0"/>
              <a:t>  </a:t>
            </a:r>
            <a:r>
              <a:rPr lang="it-IT" i="1" dirty="0"/>
              <a:t>educazione civica, geometria, arte ed immagine, italiano, musica, geografia, scienze </a:t>
            </a:r>
            <a:endParaRPr lang="it-IT" dirty="0"/>
          </a:p>
          <a:p>
            <a:r>
              <a:rPr lang="it-IT" b="1" i="1" u="sng" dirty="0"/>
              <a:t>DESTINATARI:</a:t>
            </a:r>
            <a:r>
              <a:rPr lang="it-IT" i="1" u="sng" dirty="0"/>
              <a:t> </a:t>
            </a:r>
            <a:r>
              <a:rPr lang="it-IT" i="1" dirty="0"/>
              <a:t>   Alunni delle classi VA </a:t>
            </a:r>
            <a:endParaRPr lang="it-IT" dirty="0"/>
          </a:p>
          <a:p>
            <a:r>
              <a:rPr lang="it-IT" b="1" i="1" u="sng" dirty="0"/>
              <a:t>OBIETTIVI:</a:t>
            </a:r>
            <a:r>
              <a:rPr lang="it-IT" i="1" u="sng" dirty="0"/>
              <a:t> </a:t>
            </a:r>
            <a:r>
              <a:rPr lang="it-IT" i="1" dirty="0"/>
              <a:t>Sensibilizzare alla salvaguardia dell’ambiente,  far conoscere le problematiche dell’inquinamento globale e diffondere una cultura del riciclo dei materiali, raccolta differenziata e sensibilità verso il mondo in cui viviamo.</a:t>
            </a:r>
            <a:endParaRPr lang="it-IT" dirty="0"/>
          </a:p>
          <a:p>
            <a:r>
              <a:rPr lang="it-IT" i="1" dirty="0"/>
              <a:t> </a:t>
            </a:r>
            <a:r>
              <a:rPr lang="it-IT" b="1" i="1" u="sng" dirty="0"/>
              <a:t>ARGOMENTI :</a:t>
            </a:r>
            <a:endParaRPr lang="it-IT" dirty="0"/>
          </a:p>
          <a:p>
            <a:r>
              <a:rPr lang="it-IT" i="1" dirty="0"/>
              <a:t>                    1.riscaldamento globale ed inquinamento acustico.</a:t>
            </a:r>
            <a:endParaRPr lang="it-IT" dirty="0"/>
          </a:p>
          <a:p>
            <a:r>
              <a:rPr lang="it-IT" i="1" dirty="0"/>
              <a:t>                    2.uso delle plastiche e pesticidi e loro smaltimento.</a:t>
            </a:r>
            <a:endParaRPr lang="it-IT" dirty="0"/>
          </a:p>
          <a:p>
            <a:r>
              <a:rPr lang="it-IT" i="1" dirty="0"/>
              <a:t>                   3. Legambiente e la giornata mondiale della Terra</a:t>
            </a:r>
            <a:endParaRPr lang="it-IT" dirty="0"/>
          </a:p>
          <a:p>
            <a:endParaRPr lang="it-IT" dirty="0"/>
          </a:p>
          <a:p>
            <a:r>
              <a:rPr lang="it-IT" b="1" i="1" u="sng" dirty="0"/>
              <a:t>TEMPISTICA:</a:t>
            </a:r>
            <a:r>
              <a:rPr lang="it-IT" i="1" u="sng" dirty="0"/>
              <a:t> </a:t>
            </a:r>
            <a:r>
              <a:rPr lang="it-IT" i="1" dirty="0"/>
              <a:t>  2 lezioni da 2 ore ciascuna      </a:t>
            </a:r>
            <a:endParaRPr lang="it-IT" dirty="0"/>
          </a:p>
          <a:p>
            <a:r>
              <a:rPr lang="it-IT" b="1" i="1" u="sng" dirty="0"/>
              <a:t>VALUTAZIONE</a:t>
            </a:r>
            <a:r>
              <a:rPr lang="it-IT" b="1" i="1" dirty="0"/>
              <a:t>:</a:t>
            </a:r>
            <a:r>
              <a:rPr lang="it-IT" i="1" dirty="0"/>
              <a:t>  orale e scritta, autovalutazione da parte degli insegnanti e degli alunni attraverso questionari di gradimento.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5" name="Rettangolo 4"/>
          <p:cNvSpPr/>
          <p:nvPr/>
        </p:nvSpPr>
        <p:spPr>
          <a:xfrm>
            <a:off x="2267744" y="1628800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CONTENT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19672" y="2828836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POLLUTION PROBLEMS</a:t>
            </a:r>
            <a:endParaRPr lang="it-IT" sz="3200" dirty="0"/>
          </a:p>
          <a:p>
            <a:pPr>
              <a:buFont typeface="Wingdings" pitchFamily="2" charset="2"/>
              <a:buChar char="q"/>
            </a:pPr>
            <a:r>
              <a:rPr lang="en-US" sz="3200" dirty="0"/>
              <a:t>GLOBAL WARMING</a:t>
            </a:r>
            <a:endParaRPr lang="it-IT" sz="3200" dirty="0"/>
          </a:p>
          <a:p>
            <a:pPr>
              <a:buFont typeface="Wingdings" pitchFamily="2" charset="2"/>
              <a:buChar char="q"/>
            </a:pPr>
            <a:r>
              <a:rPr lang="en-US" sz="3200" dirty="0"/>
              <a:t>EARTH PROTECTION</a:t>
            </a:r>
            <a:endParaRPr lang="it-IT" sz="3200" dirty="0"/>
          </a:p>
          <a:p>
            <a:pPr>
              <a:buFont typeface="Wingdings" pitchFamily="2" charset="2"/>
              <a:buChar char="q"/>
            </a:pPr>
            <a:r>
              <a:rPr lang="en-US" sz="3200" dirty="0"/>
              <a:t>PLASTIC DISPOSAL</a:t>
            </a:r>
            <a:endParaRPr lang="it-IT" sz="3200" dirty="0"/>
          </a:p>
        </p:txBody>
      </p:sp>
      <p:pic>
        <p:nvPicPr>
          <p:cNvPr id="7" name="Picture 6" descr="C:\Users\Monica\Desktop\premio-tesi-salvaguardia-ambi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2016323" cy="20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5" name="Rettangolo 4"/>
          <p:cNvSpPr/>
          <p:nvPr/>
        </p:nvSpPr>
        <p:spPr>
          <a:xfrm>
            <a:off x="2267744" y="1628800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COGNITION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59632" y="172084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RECOGNIZE THE IMAGES OF POLLUTION PROBLEMS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ORGANIZE THE IMAGES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DRAW  POSSIBLE  SOLUTIONS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DIVIDE THE PAPER INTO SOME SPACES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READ SOME NEWSPAPER ARTICLES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WATCH VIDEOS ABOUT POLLUTION PROBLEMS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REALIZE  A CARDBOARD WITH RECYCLED MATERIALS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LISTEN  TO MUSIC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PROPOSE BRAINSTORMING</a:t>
            </a:r>
            <a:endParaRPr lang="it-IT" dirty="0"/>
          </a:p>
        </p:txBody>
      </p:sp>
      <p:pic>
        <p:nvPicPr>
          <p:cNvPr id="9" name="Picture 4" descr="C:\Users\Monica\Desktop\eco-nuevo-8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4"/>
            <a:ext cx="2346868" cy="234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5" name="Rettangolo 4"/>
          <p:cNvSpPr/>
          <p:nvPr/>
        </p:nvSpPr>
        <p:spPr>
          <a:xfrm>
            <a:off x="2267744" y="1628800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CULTURE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35696" y="2413338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LISTEN TO MUSIC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CIVICS EDUCATION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DRAW AND COLOUR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THINK ABOUT POSSIBLE STRATEGIES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SPREADING A CULTURE OF RECYCLING </a:t>
            </a:r>
            <a:endParaRPr lang="it-IT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LEARN ABOUT WORLD EARTH DAY 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KNOW NON-PROFIT ASSOCIATIONS</a:t>
            </a:r>
            <a:endParaRPr lang="it-IT" dirty="0"/>
          </a:p>
        </p:txBody>
      </p:sp>
      <p:pic>
        <p:nvPicPr>
          <p:cNvPr id="10" name="Picture 5" descr="C:\Users\Monica\Desktop\planeta-pa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9575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sp>
        <p:nvSpPr>
          <p:cNvPr id="8" name="Rettangolo 7"/>
          <p:cNvSpPr/>
          <p:nvPr/>
        </p:nvSpPr>
        <p:spPr>
          <a:xfrm>
            <a:off x="1763688" y="1844824"/>
            <a:ext cx="4680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B050"/>
                </a:solidFill>
              </a:rPr>
              <a:t>COMMUNICATION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24208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/>
              <a:t>GROUP DISCUSSION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PROPOSE BRAINSTORMING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INCREASE  NEW WORDS OR PHRASES AND  USE THE DICTIONARY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USE AN ACCESSIBLE LANGUAGE TO THE CLASS CONSIDERING SPECIAL NEEDS 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USE INTERACTIVE WHITE-BOARD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THINK ABOUT  SOME SOLUTIONS AND IDEAS 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TELL EXPERIENCES CONNECTING THE TOPIC WITH PREREQUISITIES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REMEMBER TOPICS ALREADY COVERED </a:t>
            </a:r>
            <a:endParaRPr lang="it-IT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IMPROVE LANGUAGE </a:t>
            </a:r>
            <a:endParaRPr lang="it-IT" sz="1600" dirty="0"/>
          </a:p>
        </p:txBody>
      </p:sp>
      <p:pic>
        <p:nvPicPr>
          <p:cNvPr id="10" name="Picture 4" descr="C:\Users\Monic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93096"/>
            <a:ext cx="18097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7" name="Picture 2" descr="C:\Users\Monica\Desktop\IMG_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980728"/>
            <a:ext cx="3889375" cy="2874962"/>
          </a:xfrm>
          <a:prstGeom prst="rect">
            <a:avLst/>
          </a:prstGeom>
          <a:noFill/>
          <a:ln>
            <a:solidFill>
              <a:srgbClr val="00B050">
                <a:alpha val="85097"/>
              </a:srgbClr>
            </a:solidFill>
          </a:ln>
        </p:spPr>
      </p:pic>
      <p:pic>
        <p:nvPicPr>
          <p:cNvPr id="11" name="Picture 5" descr="C:\Users\Monica\Desktop\IMG_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7" y="1052736"/>
            <a:ext cx="4881563" cy="3413125"/>
          </a:xfrm>
          <a:prstGeom prst="rect">
            <a:avLst/>
          </a:prstGeom>
          <a:noFill/>
          <a:ln w="9525">
            <a:solidFill>
              <a:srgbClr val="00B050">
                <a:alpha val="85097"/>
              </a:srgbClr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2924175"/>
            <a:ext cx="4752528" cy="3622675"/>
          </a:xfrm>
          <a:prstGeom prst="rect">
            <a:avLst/>
          </a:prstGeom>
          <a:noFill/>
          <a:ln w="12700" cap="sq">
            <a:solidFill>
              <a:srgbClr val="00B050">
                <a:alpha val="85097"/>
              </a:srgbClr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3" name="Picture 3" descr="C:\Users\Monica\Desktop\IMG_03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48100" cy="2664990"/>
          </a:xfrm>
          <a:prstGeom prst="rect">
            <a:avLst/>
          </a:prstGeom>
          <a:noFill/>
          <a:ln w="9525">
            <a:solidFill>
              <a:srgbClr val="00B050">
                <a:alpha val="85097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8387" y="0"/>
            <a:ext cx="2095613" cy="1484784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7504" y="332656"/>
            <a:ext cx="4608512" cy="3457575"/>
          </a:xfrm>
          <a:prstGeom prst="rect">
            <a:avLst/>
          </a:prstGeom>
          <a:noFill/>
          <a:ln>
            <a:solidFill>
              <a:srgbClr val="00B050">
                <a:alpha val="85097"/>
              </a:srgbClr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4176464" cy="2842215"/>
          </a:xfrm>
          <a:prstGeom prst="rect">
            <a:avLst/>
          </a:prstGeom>
          <a:noFill/>
          <a:ln w="12700" cap="sq">
            <a:solidFill>
              <a:srgbClr val="00B050">
                <a:alpha val="85097"/>
              </a:srgbClr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781300"/>
            <a:ext cx="4535488" cy="3402013"/>
          </a:xfrm>
          <a:prstGeom prst="rect">
            <a:avLst/>
          </a:prstGeom>
          <a:noFill/>
          <a:ln w="12700" cap="sq">
            <a:solidFill>
              <a:srgbClr val="00B050">
                <a:alpha val="85097"/>
              </a:srgbClr>
            </a:solidFill>
            <a:miter lim="800000"/>
            <a:headEnd type="none" w="sm" len="sm"/>
            <a:tailEnd type="none" w="sm" len="sm"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933056"/>
            <a:ext cx="5010150" cy="2735263"/>
          </a:xfrm>
          <a:prstGeom prst="rect">
            <a:avLst/>
          </a:prstGeom>
          <a:noFill/>
          <a:ln w="12700" cap="sq">
            <a:solidFill>
              <a:srgbClr val="00B050">
                <a:alpha val="85097"/>
              </a:srgbClr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</TotalTime>
  <Words>310</Words>
  <Application>Microsoft Office PowerPoint</Application>
  <PresentationFormat>Presentazione su schermo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Castellar</vt:lpstr>
      <vt:lpstr>Corbel</vt:lpstr>
      <vt:lpstr>Verdana</vt:lpstr>
      <vt:lpstr>Wingdings</vt:lpstr>
      <vt:lpstr>Wingdings 2</vt:lpstr>
      <vt:lpstr>Wingdings 3</vt:lpstr>
      <vt:lpstr>Modulo</vt:lpstr>
      <vt:lpstr>CLIL CLASSE VA PRIMARIA RASSINA A.S 2020/2021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</dc:creator>
  <cp:lastModifiedBy>Flora Nardone</cp:lastModifiedBy>
  <cp:revision>33</cp:revision>
  <dcterms:created xsi:type="dcterms:W3CDTF">2021-05-01T20:38:22Z</dcterms:created>
  <dcterms:modified xsi:type="dcterms:W3CDTF">2021-08-21T14:49:48Z</dcterms:modified>
</cp:coreProperties>
</file>